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2" r:id="rId3"/>
    <p:sldId id="373" r:id="rId4"/>
    <p:sldId id="670" r:id="rId5"/>
    <p:sldId id="669" r:id="rId6"/>
    <p:sldId id="677" r:id="rId7"/>
    <p:sldId id="405" r:id="rId8"/>
    <p:sldId id="372" r:id="rId9"/>
    <p:sldId id="367" r:id="rId10"/>
    <p:sldId id="426" r:id="rId11"/>
    <p:sldId id="263" r:id="rId12"/>
    <p:sldId id="264" r:id="rId13"/>
    <p:sldId id="408" r:id="rId14"/>
    <p:sldId id="385" r:id="rId15"/>
    <p:sldId id="379" r:id="rId16"/>
    <p:sldId id="414" r:id="rId17"/>
    <p:sldId id="380" r:id="rId18"/>
    <p:sldId id="415" r:id="rId19"/>
    <p:sldId id="381" r:id="rId20"/>
    <p:sldId id="378" r:id="rId21"/>
    <p:sldId id="416" r:id="rId22"/>
    <p:sldId id="419" r:id="rId23"/>
    <p:sldId id="390" r:id="rId24"/>
    <p:sldId id="425" r:id="rId25"/>
    <p:sldId id="420" r:id="rId26"/>
    <p:sldId id="335" r:id="rId27"/>
    <p:sldId id="382" r:id="rId28"/>
    <p:sldId id="384" r:id="rId29"/>
    <p:sldId id="376" r:id="rId3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82258" autoAdjust="0"/>
  </p:normalViewPr>
  <p:slideViewPr>
    <p:cSldViewPr snapToGrid="0">
      <p:cViewPr varScale="1">
        <p:scale>
          <a:sx n="54" d="100"/>
          <a:sy n="54" d="100"/>
        </p:scale>
        <p:origin x="1046" y="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88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0B0526-DFE8-AD44-8985-48AF887201F7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ED295A-1049-8443-AF1B-92A0E9EA3FA4}">
      <dgm:prSet/>
      <dgm:spPr/>
      <dgm:t>
        <a:bodyPr/>
        <a:lstStyle/>
        <a:p>
          <a:pPr rtl="0"/>
          <a:r>
            <a:rPr lang="en-US" dirty="0"/>
            <a:t>An organizations ethical philosophy</a:t>
          </a:r>
        </a:p>
      </dgm:t>
    </dgm:pt>
    <dgm:pt modelId="{53C9AB23-A38F-E846-BD95-9AAF254B4B90}" type="parTrans" cxnId="{7B32D4E7-371C-3F4B-B460-602DA5F209B1}">
      <dgm:prSet/>
      <dgm:spPr/>
      <dgm:t>
        <a:bodyPr/>
        <a:lstStyle/>
        <a:p>
          <a:endParaRPr lang="en-US"/>
        </a:p>
      </dgm:t>
    </dgm:pt>
    <dgm:pt modelId="{587196F2-B96E-B446-80D3-FC9BC749F628}" type="sibTrans" cxnId="{7B32D4E7-371C-3F4B-B460-602DA5F209B1}">
      <dgm:prSet/>
      <dgm:spPr/>
      <dgm:t>
        <a:bodyPr/>
        <a:lstStyle/>
        <a:p>
          <a:endParaRPr lang="en-US"/>
        </a:p>
      </dgm:t>
    </dgm:pt>
    <dgm:pt modelId="{0212A8D3-0DFD-0D44-9EE6-257EC293F2CD}">
      <dgm:prSet/>
      <dgm:spPr/>
      <dgm:t>
        <a:bodyPr/>
        <a:lstStyle/>
        <a:p>
          <a:pPr rtl="0"/>
          <a:r>
            <a:rPr lang="en-US" dirty="0"/>
            <a:t>Reputation</a:t>
          </a:r>
        </a:p>
      </dgm:t>
    </dgm:pt>
    <dgm:pt modelId="{8ABFCC5A-307A-A14E-9200-CE1D3AA82EEB}" type="parTrans" cxnId="{33A58946-C7A2-9842-AB57-3F461797E0D3}">
      <dgm:prSet/>
      <dgm:spPr/>
      <dgm:t>
        <a:bodyPr/>
        <a:lstStyle/>
        <a:p>
          <a:endParaRPr lang="en-US"/>
        </a:p>
      </dgm:t>
    </dgm:pt>
    <dgm:pt modelId="{9A02B8A2-E38E-104A-9F13-D452548285EB}" type="sibTrans" cxnId="{33A58946-C7A2-9842-AB57-3F461797E0D3}">
      <dgm:prSet/>
      <dgm:spPr/>
      <dgm:t>
        <a:bodyPr/>
        <a:lstStyle/>
        <a:p>
          <a:endParaRPr lang="en-US"/>
        </a:p>
      </dgm:t>
    </dgm:pt>
    <dgm:pt modelId="{9C32962C-C111-A045-8407-ADD0879C1535}">
      <dgm:prSet/>
      <dgm:spPr/>
      <dgm:t>
        <a:bodyPr/>
        <a:lstStyle/>
        <a:p>
          <a:pPr rtl="0"/>
          <a:r>
            <a:rPr lang="en-US" dirty="0"/>
            <a:t>Productivity</a:t>
          </a:r>
        </a:p>
      </dgm:t>
    </dgm:pt>
    <dgm:pt modelId="{C7A2148A-6D47-1445-A40A-F5A7A829415A}" type="parTrans" cxnId="{CB7EC1DD-4F9A-7448-A11C-0AE644AE54EA}">
      <dgm:prSet/>
      <dgm:spPr/>
      <dgm:t>
        <a:bodyPr/>
        <a:lstStyle/>
        <a:p>
          <a:endParaRPr lang="en-US"/>
        </a:p>
      </dgm:t>
    </dgm:pt>
    <dgm:pt modelId="{7AE48556-BCF0-8445-92D3-E8E68BBC0CE9}" type="sibTrans" cxnId="{CB7EC1DD-4F9A-7448-A11C-0AE644AE54EA}">
      <dgm:prSet/>
      <dgm:spPr/>
      <dgm:t>
        <a:bodyPr/>
        <a:lstStyle/>
        <a:p>
          <a:endParaRPr lang="en-US"/>
        </a:p>
      </dgm:t>
    </dgm:pt>
    <dgm:pt modelId="{92FD8E55-AC21-8A43-A25C-B5DA52521B3C}">
      <dgm:prSet/>
      <dgm:spPr/>
      <dgm:t>
        <a:bodyPr/>
        <a:lstStyle/>
        <a:p>
          <a:pPr rtl="0"/>
          <a:r>
            <a:rPr lang="en-US" dirty="0"/>
            <a:t>Bottom line of the organization</a:t>
          </a:r>
        </a:p>
      </dgm:t>
    </dgm:pt>
    <dgm:pt modelId="{15650B7F-0CFC-6041-A446-887901860245}" type="parTrans" cxnId="{3062406D-C015-7C43-A4D8-F18460AC1B83}">
      <dgm:prSet/>
      <dgm:spPr/>
      <dgm:t>
        <a:bodyPr/>
        <a:lstStyle/>
        <a:p>
          <a:endParaRPr lang="en-US"/>
        </a:p>
      </dgm:t>
    </dgm:pt>
    <dgm:pt modelId="{6D00876B-A7F6-AA48-9D74-710456550257}" type="sibTrans" cxnId="{3062406D-C015-7C43-A4D8-F18460AC1B83}">
      <dgm:prSet/>
      <dgm:spPr/>
      <dgm:t>
        <a:bodyPr/>
        <a:lstStyle/>
        <a:p>
          <a:endParaRPr lang="en-US"/>
        </a:p>
      </dgm:t>
    </dgm:pt>
    <dgm:pt modelId="{E8DFEECA-2404-FA4A-9422-CB3217A5E44B}" type="pres">
      <dgm:prSet presAssocID="{830B0526-DFE8-AD44-8985-48AF887201F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70598A-8F7C-7C4C-9C7A-EDBDE0C738CB}" type="pres">
      <dgm:prSet presAssocID="{18ED295A-1049-8443-AF1B-92A0E9EA3FA4}" presName="centerShape" presStyleLbl="node0" presStyleIdx="0" presStyleCnt="1"/>
      <dgm:spPr/>
    </dgm:pt>
    <dgm:pt modelId="{2CAE023E-939D-1549-96AB-88CE4C6621A6}" type="pres">
      <dgm:prSet presAssocID="{8ABFCC5A-307A-A14E-9200-CE1D3AA82EEB}" presName="parTrans" presStyleLbl="sibTrans2D1" presStyleIdx="0" presStyleCnt="3"/>
      <dgm:spPr/>
    </dgm:pt>
    <dgm:pt modelId="{7557C9C7-579A-6C44-9260-BAE64C7B1CC3}" type="pres">
      <dgm:prSet presAssocID="{8ABFCC5A-307A-A14E-9200-CE1D3AA82EEB}" presName="connectorText" presStyleLbl="sibTrans2D1" presStyleIdx="0" presStyleCnt="3"/>
      <dgm:spPr/>
    </dgm:pt>
    <dgm:pt modelId="{972CFBC6-ED16-F843-A366-47360979DFD9}" type="pres">
      <dgm:prSet presAssocID="{0212A8D3-0DFD-0D44-9EE6-257EC293F2CD}" presName="node" presStyleLbl="node1" presStyleIdx="0" presStyleCnt="3">
        <dgm:presLayoutVars>
          <dgm:bulletEnabled val="1"/>
        </dgm:presLayoutVars>
      </dgm:prSet>
      <dgm:spPr/>
    </dgm:pt>
    <dgm:pt modelId="{EC681101-9836-8042-9F61-43192FD8C364}" type="pres">
      <dgm:prSet presAssocID="{C7A2148A-6D47-1445-A40A-F5A7A829415A}" presName="parTrans" presStyleLbl="sibTrans2D1" presStyleIdx="1" presStyleCnt="3"/>
      <dgm:spPr/>
    </dgm:pt>
    <dgm:pt modelId="{D53073AB-8FA0-E649-B21B-38421CE2DFB7}" type="pres">
      <dgm:prSet presAssocID="{C7A2148A-6D47-1445-A40A-F5A7A829415A}" presName="connectorText" presStyleLbl="sibTrans2D1" presStyleIdx="1" presStyleCnt="3"/>
      <dgm:spPr/>
    </dgm:pt>
    <dgm:pt modelId="{503BE4E8-F82E-2C48-9FB7-3E9705D82905}" type="pres">
      <dgm:prSet presAssocID="{9C32962C-C111-A045-8407-ADD0879C1535}" presName="node" presStyleLbl="node1" presStyleIdx="1" presStyleCnt="3">
        <dgm:presLayoutVars>
          <dgm:bulletEnabled val="1"/>
        </dgm:presLayoutVars>
      </dgm:prSet>
      <dgm:spPr/>
    </dgm:pt>
    <dgm:pt modelId="{808AC5A9-9F59-2744-B9F9-2529148DE79B}" type="pres">
      <dgm:prSet presAssocID="{15650B7F-0CFC-6041-A446-887901860245}" presName="parTrans" presStyleLbl="sibTrans2D1" presStyleIdx="2" presStyleCnt="3"/>
      <dgm:spPr/>
    </dgm:pt>
    <dgm:pt modelId="{2F2773CB-CDF7-474C-91FF-2F4C006985AA}" type="pres">
      <dgm:prSet presAssocID="{15650B7F-0CFC-6041-A446-887901860245}" presName="connectorText" presStyleLbl="sibTrans2D1" presStyleIdx="2" presStyleCnt="3"/>
      <dgm:spPr/>
    </dgm:pt>
    <dgm:pt modelId="{327A088A-7811-FD44-B436-E3C687074DFC}" type="pres">
      <dgm:prSet presAssocID="{92FD8E55-AC21-8A43-A25C-B5DA52521B3C}" presName="node" presStyleLbl="node1" presStyleIdx="2" presStyleCnt="3">
        <dgm:presLayoutVars>
          <dgm:bulletEnabled val="1"/>
        </dgm:presLayoutVars>
      </dgm:prSet>
      <dgm:spPr/>
    </dgm:pt>
  </dgm:ptLst>
  <dgm:cxnLst>
    <dgm:cxn modelId="{809EB907-7F36-482E-A921-E0A3DBC0FD23}" type="presOf" srcId="{C7A2148A-6D47-1445-A40A-F5A7A829415A}" destId="{EC681101-9836-8042-9F61-43192FD8C364}" srcOrd="0" destOrd="0" presId="urn:microsoft.com/office/officeart/2005/8/layout/radial5"/>
    <dgm:cxn modelId="{C2FEF82E-2E84-4B41-B8B6-0E197E044F1A}" type="presOf" srcId="{92FD8E55-AC21-8A43-A25C-B5DA52521B3C}" destId="{327A088A-7811-FD44-B436-E3C687074DFC}" srcOrd="0" destOrd="0" presId="urn:microsoft.com/office/officeart/2005/8/layout/radial5"/>
    <dgm:cxn modelId="{D322FA39-4EBD-401B-8FAC-92E2828A2F6B}" type="presOf" srcId="{18ED295A-1049-8443-AF1B-92A0E9EA3FA4}" destId="{E570598A-8F7C-7C4C-9C7A-EDBDE0C738CB}" srcOrd="0" destOrd="0" presId="urn:microsoft.com/office/officeart/2005/8/layout/radial5"/>
    <dgm:cxn modelId="{BF262060-8501-49EA-BF24-2F37FC7DFC9C}" type="presOf" srcId="{C7A2148A-6D47-1445-A40A-F5A7A829415A}" destId="{D53073AB-8FA0-E649-B21B-38421CE2DFB7}" srcOrd="1" destOrd="0" presId="urn:microsoft.com/office/officeart/2005/8/layout/radial5"/>
    <dgm:cxn modelId="{21CA5E63-8FEB-465A-B2CA-9AB7725B6F4F}" type="presOf" srcId="{8ABFCC5A-307A-A14E-9200-CE1D3AA82EEB}" destId="{2CAE023E-939D-1549-96AB-88CE4C6621A6}" srcOrd="0" destOrd="0" presId="urn:microsoft.com/office/officeart/2005/8/layout/radial5"/>
    <dgm:cxn modelId="{33A58946-C7A2-9842-AB57-3F461797E0D3}" srcId="{18ED295A-1049-8443-AF1B-92A0E9EA3FA4}" destId="{0212A8D3-0DFD-0D44-9EE6-257EC293F2CD}" srcOrd="0" destOrd="0" parTransId="{8ABFCC5A-307A-A14E-9200-CE1D3AA82EEB}" sibTransId="{9A02B8A2-E38E-104A-9F13-D452548285EB}"/>
    <dgm:cxn modelId="{917D8A6A-328B-4A35-B4C4-529805FABFB8}" type="presOf" srcId="{0212A8D3-0DFD-0D44-9EE6-257EC293F2CD}" destId="{972CFBC6-ED16-F843-A366-47360979DFD9}" srcOrd="0" destOrd="0" presId="urn:microsoft.com/office/officeart/2005/8/layout/radial5"/>
    <dgm:cxn modelId="{3062406D-C015-7C43-A4D8-F18460AC1B83}" srcId="{18ED295A-1049-8443-AF1B-92A0E9EA3FA4}" destId="{92FD8E55-AC21-8A43-A25C-B5DA52521B3C}" srcOrd="2" destOrd="0" parTransId="{15650B7F-0CFC-6041-A446-887901860245}" sibTransId="{6D00876B-A7F6-AA48-9D74-710456550257}"/>
    <dgm:cxn modelId="{E2ED3872-F33D-49E8-A6B8-4D4CEA1EE1EB}" type="presOf" srcId="{8ABFCC5A-307A-A14E-9200-CE1D3AA82EEB}" destId="{7557C9C7-579A-6C44-9260-BAE64C7B1CC3}" srcOrd="1" destOrd="0" presId="urn:microsoft.com/office/officeart/2005/8/layout/radial5"/>
    <dgm:cxn modelId="{2A871E8A-A389-4176-9BFE-0A2B3D0833A8}" type="presOf" srcId="{830B0526-DFE8-AD44-8985-48AF887201F7}" destId="{E8DFEECA-2404-FA4A-9422-CB3217A5E44B}" srcOrd="0" destOrd="0" presId="urn:microsoft.com/office/officeart/2005/8/layout/radial5"/>
    <dgm:cxn modelId="{0ABB4892-4BF6-4DA9-95F8-CB19A559FEAE}" type="presOf" srcId="{9C32962C-C111-A045-8407-ADD0879C1535}" destId="{503BE4E8-F82E-2C48-9FB7-3E9705D82905}" srcOrd="0" destOrd="0" presId="urn:microsoft.com/office/officeart/2005/8/layout/radial5"/>
    <dgm:cxn modelId="{1604C1B3-FC31-40AB-8256-3C92DD183778}" type="presOf" srcId="{15650B7F-0CFC-6041-A446-887901860245}" destId="{808AC5A9-9F59-2744-B9F9-2529148DE79B}" srcOrd="0" destOrd="0" presId="urn:microsoft.com/office/officeart/2005/8/layout/radial5"/>
    <dgm:cxn modelId="{CB7EC1DD-4F9A-7448-A11C-0AE644AE54EA}" srcId="{18ED295A-1049-8443-AF1B-92A0E9EA3FA4}" destId="{9C32962C-C111-A045-8407-ADD0879C1535}" srcOrd="1" destOrd="0" parTransId="{C7A2148A-6D47-1445-A40A-F5A7A829415A}" sibTransId="{7AE48556-BCF0-8445-92D3-E8E68BBC0CE9}"/>
    <dgm:cxn modelId="{7B32D4E7-371C-3F4B-B460-602DA5F209B1}" srcId="{830B0526-DFE8-AD44-8985-48AF887201F7}" destId="{18ED295A-1049-8443-AF1B-92A0E9EA3FA4}" srcOrd="0" destOrd="0" parTransId="{53C9AB23-A38F-E846-BD95-9AAF254B4B90}" sibTransId="{587196F2-B96E-B446-80D3-FC9BC749F628}"/>
    <dgm:cxn modelId="{BB784CFE-786D-4753-925E-3D091E2CD982}" type="presOf" srcId="{15650B7F-0CFC-6041-A446-887901860245}" destId="{2F2773CB-CDF7-474C-91FF-2F4C006985AA}" srcOrd="1" destOrd="0" presId="urn:microsoft.com/office/officeart/2005/8/layout/radial5"/>
    <dgm:cxn modelId="{C6337B08-EFE3-45D5-A5B2-BEF082F006CF}" type="presParOf" srcId="{E8DFEECA-2404-FA4A-9422-CB3217A5E44B}" destId="{E570598A-8F7C-7C4C-9C7A-EDBDE0C738CB}" srcOrd="0" destOrd="0" presId="urn:microsoft.com/office/officeart/2005/8/layout/radial5"/>
    <dgm:cxn modelId="{E6807B76-2349-4E9D-BA2A-1FB5C1233B9A}" type="presParOf" srcId="{E8DFEECA-2404-FA4A-9422-CB3217A5E44B}" destId="{2CAE023E-939D-1549-96AB-88CE4C6621A6}" srcOrd="1" destOrd="0" presId="urn:microsoft.com/office/officeart/2005/8/layout/radial5"/>
    <dgm:cxn modelId="{0C2E66D8-DB3C-4A0F-B97C-69895B6CF8CD}" type="presParOf" srcId="{2CAE023E-939D-1549-96AB-88CE4C6621A6}" destId="{7557C9C7-579A-6C44-9260-BAE64C7B1CC3}" srcOrd="0" destOrd="0" presId="urn:microsoft.com/office/officeart/2005/8/layout/radial5"/>
    <dgm:cxn modelId="{464CA9E5-83A5-402A-9744-33F580414E65}" type="presParOf" srcId="{E8DFEECA-2404-FA4A-9422-CB3217A5E44B}" destId="{972CFBC6-ED16-F843-A366-47360979DFD9}" srcOrd="2" destOrd="0" presId="urn:microsoft.com/office/officeart/2005/8/layout/radial5"/>
    <dgm:cxn modelId="{AEDE2708-346F-40F0-B565-C46D3BBF3FD7}" type="presParOf" srcId="{E8DFEECA-2404-FA4A-9422-CB3217A5E44B}" destId="{EC681101-9836-8042-9F61-43192FD8C364}" srcOrd="3" destOrd="0" presId="urn:microsoft.com/office/officeart/2005/8/layout/radial5"/>
    <dgm:cxn modelId="{0A1A2575-B1A3-4359-BA74-06DAEEAF26FF}" type="presParOf" srcId="{EC681101-9836-8042-9F61-43192FD8C364}" destId="{D53073AB-8FA0-E649-B21B-38421CE2DFB7}" srcOrd="0" destOrd="0" presId="urn:microsoft.com/office/officeart/2005/8/layout/radial5"/>
    <dgm:cxn modelId="{C3B40A1E-BB31-4149-BFBF-F4B3445BD8C4}" type="presParOf" srcId="{E8DFEECA-2404-FA4A-9422-CB3217A5E44B}" destId="{503BE4E8-F82E-2C48-9FB7-3E9705D82905}" srcOrd="4" destOrd="0" presId="urn:microsoft.com/office/officeart/2005/8/layout/radial5"/>
    <dgm:cxn modelId="{BF46A7E5-F9F7-4CE9-BEE2-F76C293DFF95}" type="presParOf" srcId="{E8DFEECA-2404-FA4A-9422-CB3217A5E44B}" destId="{808AC5A9-9F59-2744-B9F9-2529148DE79B}" srcOrd="5" destOrd="0" presId="urn:microsoft.com/office/officeart/2005/8/layout/radial5"/>
    <dgm:cxn modelId="{A3760E60-114D-4EFA-B3EE-924D0D549071}" type="presParOf" srcId="{808AC5A9-9F59-2744-B9F9-2529148DE79B}" destId="{2F2773CB-CDF7-474C-91FF-2F4C006985AA}" srcOrd="0" destOrd="0" presId="urn:microsoft.com/office/officeart/2005/8/layout/radial5"/>
    <dgm:cxn modelId="{3C660C1D-27A7-4811-8804-1C3D908D75D2}" type="presParOf" srcId="{E8DFEECA-2404-FA4A-9422-CB3217A5E44B}" destId="{327A088A-7811-FD44-B436-E3C687074DF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0598A-8F7C-7C4C-9C7A-EDBDE0C738CB}">
      <dsp:nvSpPr>
        <dsp:cNvPr id="0" name=""/>
        <dsp:cNvSpPr/>
      </dsp:nvSpPr>
      <dsp:spPr>
        <a:xfrm>
          <a:off x="3327463" y="2246551"/>
          <a:ext cx="1602746" cy="16027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 organizations ethical philosophy</a:t>
          </a:r>
        </a:p>
      </dsp:txBody>
      <dsp:txXfrm>
        <a:off x="3562180" y="2481268"/>
        <a:ext cx="1133312" cy="1133312"/>
      </dsp:txXfrm>
    </dsp:sp>
    <dsp:sp modelId="{2CAE023E-939D-1549-96AB-88CE4C6621A6}">
      <dsp:nvSpPr>
        <dsp:cNvPr id="0" name=""/>
        <dsp:cNvSpPr/>
      </dsp:nvSpPr>
      <dsp:spPr>
        <a:xfrm rot="16200000">
          <a:off x="3959078" y="1663394"/>
          <a:ext cx="339516" cy="5449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010006" y="1823309"/>
        <a:ext cx="237661" cy="326959"/>
      </dsp:txXfrm>
    </dsp:sp>
    <dsp:sp modelId="{972CFBC6-ED16-F843-A366-47360979DFD9}">
      <dsp:nvSpPr>
        <dsp:cNvPr id="0" name=""/>
        <dsp:cNvSpPr/>
      </dsp:nvSpPr>
      <dsp:spPr>
        <a:xfrm>
          <a:off x="3327463" y="3207"/>
          <a:ext cx="1602746" cy="16027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Reputation</a:t>
          </a:r>
        </a:p>
      </dsp:txBody>
      <dsp:txXfrm>
        <a:off x="3562180" y="237924"/>
        <a:ext cx="1133312" cy="1133312"/>
      </dsp:txXfrm>
    </dsp:sp>
    <dsp:sp modelId="{EC681101-9836-8042-9F61-43192FD8C364}">
      <dsp:nvSpPr>
        <dsp:cNvPr id="0" name=""/>
        <dsp:cNvSpPr/>
      </dsp:nvSpPr>
      <dsp:spPr>
        <a:xfrm rot="1800000">
          <a:off x="4922153" y="3331489"/>
          <a:ext cx="339516" cy="5449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928976" y="3415012"/>
        <a:ext cx="237661" cy="326959"/>
      </dsp:txXfrm>
    </dsp:sp>
    <dsp:sp modelId="{503BE4E8-F82E-2C48-9FB7-3E9705D82905}">
      <dsp:nvSpPr>
        <dsp:cNvPr id="0" name=""/>
        <dsp:cNvSpPr/>
      </dsp:nvSpPr>
      <dsp:spPr>
        <a:xfrm>
          <a:off x="5270256" y="3368223"/>
          <a:ext cx="1602746" cy="16027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Productivity</a:t>
          </a:r>
        </a:p>
      </dsp:txBody>
      <dsp:txXfrm>
        <a:off x="5504973" y="3602940"/>
        <a:ext cx="1133312" cy="1133312"/>
      </dsp:txXfrm>
    </dsp:sp>
    <dsp:sp modelId="{808AC5A9-9F59-2744-B9F9-2529148DE79B}">
      <dsp:nvSpPr>
        <dsp:cNvPr id="0" name=""/>
        <dsp:cNvSpPr/>
      </dsp:nvSpPr>
      <dsp:spPr>
        <a:xfrm rot="9000000">
          <a:off x="2996003" y="3331489"/>
          <a:ext cx="339516" cy="5449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3091035" y="3415012"/>
        <a:ext cx="237661" cy="326959"/>
      </dsp:txXfrm>
    </dsp:sp>
    <dsp:sp modelId="{327A088A-7811-FD44-B436-E3C687074DFC}">
      <dsp:nvSpPr>
        <dsp:cNvPr id="0" name=""/>
        <dsp:cNvSpPr/>
      </dsp:nvSpPr>
      <dsp:spPr>
        <a:xfrm>
          <a:off x="1384670" y="3368223"/>
          <a:ext cx="1602746" cy="16027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Bottom line of the organization</a:t>
          </a:r>
        </a:p>
      </dsp:txBody>
      <dsp:txXfrm>
        <a:off x="1619387" y="3602940"/>
        <a:ext cx="1133312" cy="1133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6B8DAC-4AB2-4E4D-AC81-D6B8BB990E70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45CB77-ECB1-495F-BA40-4DAB301E8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36F4B5-3C99-4B89-8EFE-486598191862}" type="datetimeFigureOut">
              <a:rPr lang="en-US"/>
              <a:pPr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F59FDA-70D5-4740-82A6-E3DAA109E1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Notice: Please do not repurpose these slides without permission from DRA and IEDC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07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 also mention that they should </a:t>
            </a:r>
            <a:r>
              <a:rPr lang="en-US"/>
              <a:t>know that </a:t>
            </a:r>
            <a:r>
              <a:rPr lang="en-US" dirty="0"/>
              <a:t>political instability is a nightmare </a:t>
            </a:r>
            <a:r>
              <a:rPr lang="en-US"/>
              <a:t>for investors.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01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Volunteer Deployment to Build Capacity for Economic Recovery</a:t>
            </a: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IEDC prepares volunteers and connects them with local organizations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Travel and logistics covered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On-site support for minimum of one week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Long-term Recovery - technical assistance teams give advice and recommendations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IEDC prepares final reports &amp; recommendations</a:t>
            </a: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6C5C-E896-46EA-AEEA-162A6B7DA0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215968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Since 2005, IEDC has delivered disaster preparedness and economic recovery support to American communities: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</a:rPr>
              <a:t>70+ technical assistance projects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</a:rPr>
              <a:t>50+ knowledge-sharing events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</a:rPr>
              <a:t>Webinars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</a:rPr>
              <a:t>Countless reports and papers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alt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buNone/>
            </a:pPr>
            <a:r>
              <a:rPr lang="en-US" altLang="en-US" sz="2200" dirty="0">
                <a:solidFill>
                  <a:schemeClr val="accent3">
                    <a:lumMod val="50000"/>
                  </a:schemeClr>
                </a:solidFill>
              </a:rPr>
              <a:t>Federal partners:  </a:t>
            </a:r>
          </a:p>
          <a:p>
            <a:pPr lvl="2">
              <a:lnSpc>
                <a:spcPct val="90000"/>
              </a:lnSpc>
              <a:buNone/>
            </a:pPr>
            <a:r>
              <a:rPr lang="en-US" altLang="en-US" sz="2200" dirty="0">
                <a:solidFill>
                  <a:schemeClr val="accent3">
                    <a:lumMod val="50000"/>
                  </a:schemeClr>
                </a:solidFill>
              </a:rPr>
              <a:t>US EDA</a:t>
            </a:r>
          </a:p>
          <a:p>
            <a:pPr lvl="2">
              <a:lnSpc>
                <a:spcPct val="90000"/>
              </a:lnSpc>
              <a:buNone/>
            </a:pPr>
            <a:r>
              <a:rPr lang="en-US" altLang="en-US" sz="2200" dirty="0">
                <a:solidFill>
                  <a:schemeClr val="accent3">
                    <a:lumMod val="50000"/>
                  </a:schemeClr>
                </a:solidFill>
              </a:rPr>
              <a:t>USDA Rural </a:t>
            </a:r>
            <a:r>
              <a:rPr lang="en-US" altLang="en-US" sz="2200" dirty="0" err="1">
                <a:solidFill>
                  <a:schemeClr val="accent3">
                    <a:lumMod val="50000"/>
                  </a:schemeClr>
                </a:solidFill>
              </a:rPr>
              <a:t>Devt</a:t>
            </a:r>
            <a:r>
              <a:rPr lang="en-US" altLang="en-US" sz="22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altLang="en-US" sz="17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6C5C-E896-46EA-AEEA-162A6B7DA0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6C5C-E896-46EA-AEEA-162A6B7DA0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16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89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are they? What are their</a:t>
            </a:r>
            <a:r>
              <a:rPr lang="en-US" baseline="0" dirty="0"/>
              <a:t> names? (Do you like them </a:t>
            </a:r>
            <a:r>
              <a:rPr lang="en-US" baseline="0" dirty="0">
                <a:sym typeface="Wingdings" pitchFamily="2" charset="2"/>
              </a:rPr>
              <a:t>) </a:t>
            </a:r>
            <a:r>
              <a:rPr lang="en-US" dirty="0"/>
              <a:t>You</a:t>
            </a:r>
            <a:r>
              <a:rPr lang="en-US" baseline="0" dirty="0"/>
              <a:t> need partners to accomplish those key functions of economic development. What organizational resources do you have in your region?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are not just grants. The</a:t>
            </a:r>
            <a:r>
              <a:rPr lang="en-US" baseline="0" dirty="0"/>
              <a:t> EDA for example, maintains a website called </a:t>
            </a:r>
            <a:r>
              <a:rPr lang="en-US" baseline="0" dirty="0" err="1"/>
              <a:t>StatsAmerica</a:t>
            </a:r>
            <a:r>
              <a:rPr lang="en-US" baseline="0" dirty="0"/>
              <a:t>, where you can get your community data and perform analysis on various aspects of your economy.</a:t>
            </a:r>
          </a:p>
          <a:p>
            <a:endParaRPr lang="en-US" baseline="0" dirty="0"/>
          </a:p>
          <a:p>
            <a:r>
              <a:rPr lang="en-US" dirty="0"/>
              <a:t>https://www.selectusa.gov/about-selectusa -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SelectUSA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U.S. government-wide program led by the U.S. Department of Commerce. Since its inception,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SelectUSA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facilitated 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US$ 30.7 billion in investment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creating and/or retaining tens of thousands of U.S. jobs.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10158761" y="-8467"/>
              <a:ext cx="203006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4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6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56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1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184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4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41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4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118" y="6060818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3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0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8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6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2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5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6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6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9" name="Picture 28" descr="IEDC Logo Color Vert No Tag_tif"/>
          <p:cNvPicPr/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8562" y="5875506"/>
            <a:ext cx="1108953" cy="98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084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0ahUKEwj25Mm25aTKAhVPCo4KHW2KB9YQjRwIBw&amp;url=http://www.americaninsurancemgmt.com/business-insurance/workers-comp&amp;bvm=bv.111396085,d.c2E&amp;psig=AFQjCNFnMLVJsLDe2E60CWDy3SGOcR5XHA&amp;ust=145270587998797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rct=j&amp;q=&amp;esrc=s&amp;source=images&amp;cd=&amp;cad=rja&amp;uact=8&amp;ved=0ahUKEwjtl9iR-6HKAhVBdj4KHesyBAcQjRwIBw&amp;url=https://en.wikipedia.org/wiki/Jackson,_Tennessee&amp;psig=AFQjCNHm0pS-m_LLkLgIV3VUb_N7IOrZ5w&amp;ust=145260863972276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source=images&amp;cd=&amp;cad=rja&amp;uact=8&amp;ved=0ahUKEwiI8Kbb-6HKAhWGGD4KHY7-AgYQjRwIBw&amp;url=http://www.jacksonsun.com/story/opinion/editorials/2014/08/09/blight-continued-drag-community/13803965/&amp;bvm=bv.111396085,d.cWw&amp;psig=AFQjCNE6eC5iPGbrdXHqki-eV-tVP3Kf0w&amp;ust=145260882545215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EofKr_KHKAhVLbz4KHXx3DBcQjRwIBw&amp;url=http://tlmae.com/portfolio/architecture/commercial/chamber-of-commerce-jackson-tn/&amp;psig=AFQjCNF7BHfx0W4gYezBAVlAEbGsqeR0Wg&amp;ust=145260899625554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9302" y="856034"/>
            <a:ext cx="8618707" cy="2833855"/>
          </a:xfrm>
        </p:spPr>
        <p:txBody>
          <a:bodyPr/>
          <a:lstStyle/>
          <a:p>
            <a:r>
              <a:rPr lang="en-US" sz="6000" dirty="0"/>
              <a:t>Things You Should Know About Economic Development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24412" y="4026768"/>
            <a:ext cx="7766936" cy="16641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sz="1400" i="1" dirty="0"/>
          </a:p>
        </p:txBody>
      </p:sp>
      <p:pic>
        <p:nvPicPr>
          <p:cNvPr id="7" name="Picture 6" descr="IEDC Logo Color Vert No Tag_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879" y="4455269"/>
            <a:ext cx="2696785" cy="207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83898" y="4858851"/>
            <a:ext cx="3074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Lynn A. Knight, CEcD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7713E-1842-454B-9F87-2326EBC1B89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728662" y="732351"/>
            <a:ext cx="9524609" cy="4968362"/>
            <a:chOff x="685800" y="1066800"/>
            <a:chExt cx="8598055" cy="5105400"/>
          </a:xfrm>
        </p:grpSpPr>
        <p:pic>
          <p:nvPicPr>
            <p:cNvPr id="6" name="Picture 5" descr="puzzle-piece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1066800"/>
              <a:ext cx="5925222" cy="5105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962400" y="1180463"/>
              <a:ext cx="2438400" cy="664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Strong understanding of local economy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" y="1219200"/>
              <a:ext cx="2057400" cy="1518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Flexibility of “vision” – one that matches interests and assets of community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62400" y="4343400"/>
              <a:ext cx="2514600" cy="1518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Design programs around your community’s </a:t>
              </a:r>
            </a:p>
            <a:p>
              <a:pPr lvl="0" algn="r"/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comparative advantages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4572000"/>
              <a:ext cx="2514600" cy="379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Stimulate co-operation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4944" y="2187851"/>
              <a:ext cx="2558911" cy="2941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6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Success factors of economic development leadership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you need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493" y="1951532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215968"/>
                </a:solidFill>
                <a:latin typeface="Arial" charset="0"/>
              </a:rPr>
              <a:t>Your community’s economic strengths &amp; weaknesses 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215968"/>
                </a:solidFill>
                <a:latin typeface="Arial" charset="0"/>
              </a:rPr>
              <a:t>Your community’s place in the regional economy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215968"/>
                </a:solidFill>
                <a:latin typeface="Arial" charset="0"/>
              </a:rPr>
              <a:t>Your economic development vision and goals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215968"/>
                </a:solidFill>
                <a:latin typeface="Arial" charset="0"/>
              </a:rPr>
              <a:t>Your strategies to attain these goals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215968"/>
                </a:solidFill>
                <a:latin typeface="Arial" charset="0"/>
              </a:rPr>
              <a:t>How economic development is affected by local policies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more…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301" y="1782088"/>
            <a:ext cx="9258187" cy="388077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  <a:latin typeface="Arial" charset="0"/>
              </a:rPr>
              <a:t>Your regulatory environment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  <a:latin typeface="Arial" charset="0"/>
              </a:rPr>
              <a:t>Your economic development stakeholders and partners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  <a:latin typeface="Arial" charset="0"/>
              </a:rPr>
              <a:t>The needs of your business community &amp; how you can help shape the business climate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  <a:latin typeface="Arial" charset="0"/>
              </a:rPr>
              <a:t>Your community’s economic development message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  <a:latin typeface="Arial" charset="0"/>
              </a:rPr>
              <a:t>Your resources for staffing economic development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82272"/>
            <a:ext cx="10363200" cy="4114800"/>
          </a:xfrm>
        </p:spPr>
        <p:txBody>
          <a:bodyPr anchor="ctr">
            <a:normAutofit/>
          </a:bodyPr>
          <a:lstStyle/>
          <a:p>
            <a:pPr eaLnBrk="1" hangingPunct="1">
              <a:buSzPct val="100000"/>
              <a:buNone/>
            </a:pPr>
            <a:r>
              <a:rPr lang="en-US" sz="6000" dirty="0">
                <a:solidFill>
                  <a:srgbClr val="215968"/>
                </a:solidFill>
              </a:rPr>
              <a:t>Key Functions of Economic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7713E-1842-454B-9F87-2326EBC1B89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6537" y="526862"/>
            <a:ext cx="10972800" cy="1143000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Key function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482" y="1894431"/>
            <a:ext cx="5908764" cy="4068763"/>
          </a:xfrm>
        </p:spPr>
        <p:txBody>
          <a:bodyPr anchor="ctr"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dirty="0">
                <a:solidFill>
                  <a:srgbClr val="215968"/>
                </a:solidFill>
                <a:latin typeface="Arial" charset="0"/>
              </a:rPr>
              <a:t>Strategic Planning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215968"/>
                </a:solidFill>
                <a:latin typeface="Arial" charset="0"/>
              </a:rPr>
              <a:t>Designing where economic development efforts will go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215968"/>
                </a:solidFill>
                <a:latin typeface="Arial" charset="0"/>
              </a:rPr>
              <a:t>Documenting &amp; implementing action plans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dirty="0">
              <a:solidFill>
                <a:srgbClr val="215968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7713E-1842-454B-9F87-2326EBC1B89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 descr="business-managemen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018" y="2157398"/>
            <a:ext cx="5273584" cy="25517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0603" y="1828800"/>
            <a:ext cx="5853116" cy="4856549"/>
          </a:xfrm>
        </p:spPr>
        <p:txBody>
          <a:bodyPr>
            <a:normAutofit fontScale="92500"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900" b="1" dirty="0">
                <a:solidFill>
                  <a:srgbClr val="215968"/>
                </a:solidFill>
                <a:latin typeface="Arial" charset="0"/>
              </a:rPr>
              <a:t>Marketing &amp; Attraction</a:t>
            </a:r>
          </a:p>
          <a:p>
            <a:pPr marL="625475" lvl="1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srgbClr val="215968"/>
                </a:solidFill>
                <a:latin typeface="Arial" charset="0"/>
              </a:rPr>
              <a:t>Building a positive community image</a:t>
            </a:r>
          </a:p>
          <a:p>
            <a:pPr marL="625475" lvl="1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srgbClr val="215968"/>
                </a:solidFill>
                <a:latin typeface="Arial" charset="0"/>
              </a:rPr>
              <a:t>Using new marketing technology to attract attention to your community</a:t>
            </a:r>
            <a:endParaRPr lang="en-US" sz="2600" b="1" dirty="0">
              <a:solidFill>
                <a:srgbClr val="215968"/>
              </a:solidFill>
              <a:latin typeface="Arial" charset="0"/>
            </a:endParaRPr>
          </a:p>
          <a:p>
            <a:pPr marL="625475" lvl="1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srgbClr val="215968"/>
                </a:solidFill>
                <a:latin typeface="Arial" charset="0"/>
              </a:rPr>
              <a:t>Recruiting new industry and business</a:t>
            </a:r>
          </a:p>
          <a:p>
            <a:pPr marL="625475" lvl="1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srgbClr val="215968"/>
                </a:solidFill>
                <a:latin typeface="Arial" charset="0"/>
              </a:rPr>
              <a:t>Working with site selectors</a:t>
            </a:r>
          </a:p>
          <a:p>
            <a:pPr marL="625475" lvl="1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srgbClr val="215968"/>
                </a:solidFill>
                <a:latin typeface="Arial" charset="0"/>
              </a:rPr>
              <a:t>Closing deals to bring in new companies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None/>
            </a:pPr>
            <a:endParaRPr lang="en-US" sz="2800" b="1" dirty="0">
              <a:solidFill>
                <a:srgbClr val="215968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7713E-1842-454B-9F87-2326EBC1B89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79820" y="542102"/>
            <a:ext cx="10972800" cy="1143000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Key function</a:t>
            </a:r>
          </a:p>
        </p:txBody>
      </p:sp>
      <p:pic>
        <p:nvPicPr>
          <p:cNvPr id="7" name="Picture 6" descr="mlm-attraction-marketin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115" y="2283722"/>
            <a:ext cx="3398522" cy="24760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226" y="1638712"/>
            <a:ext cx="8991960" cy="465913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dirty="0">
                <a:solidFill>
                  <a:srgbClr val="215968"/>
                </a:solidFill>
                <a:latin typeface="Arial" charset="0"/>
              </a:rPr>
              <a:t> Business Retention &amp; Expansion (BRE)</a:t>
            </a:r>
          </a:p>
          <a:p>
            <a:pPr marL="625475" lvl="2" indent="-22542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  <a:latin typeface="Arial" charset="0"/>
              </a:rPr>
              <a:t>Building relationships with existing companies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  <a:latin typeface="Arial" charset="0"/>
              </a:rPr>
              <a:t>Assisting local business and industries to solve problems so they can stay in your community and grow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  <a:latin typeface="Arial" charset="0"/>
              </a:rPr>
              <a:t>Keeping track of data about your businesses so you understand and can support positive trends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5921" y="666750"/>
            <a:ext cx="8596668" cy="1006407"/>
          </a:xfrm>
        </p:spPr>
        <p:txBody>
          <a:bodyPr/>
          <a:lstStyle/>
          <a:p>
            <a:r>
              <a:rPr lang="en-US" dirty="0"/>
              <a:t>Key function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7850" y="1989549"/>
            <a:ext cx="7377611" cy="42672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dirty="0">
                <a:solidFill>
                  <a:srgbClr val="215968"/>
                </a:solidFill>
                <a:latin typeface="Arial" charset="0"/>
              </a:rPr>
              <a:t>Entrepreneurial &amp; Small Business Development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  <a:latin typeface="Arial" charset="0"/>
              </a:rPr>
              <a:t>Strategies designed to assist small business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  <a:latin typeface="Arial" charset="0"/>
              </a:rPr>
              <a:t>Programs that encourage new investment</a:t>
            </a:r>
            <a:endParaRPr lang="en-US" sz="2000" dirty="0">
              <a:solidFill>
                <a:srgbClr val="215968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>
              <a:solidFill>
                <a:srgbClr val="215968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2400" dirty="0">
              <a:solidFill>
                <a:srgbClr val="21596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7713E-1842-454B-9F87-2326EBC1B89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9600" y="594354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function</a:t>
            </a:r>
          </a:p>
        </p:txBody>
      </p:sp>
      <p:pic>
        <p:nvPicPr>
          <p:cNvPr id="7" name="Picture 6" descr="Fotolia_52294440_XS-2-law-of-attraction-©-Fantasista-Fotolia-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016" y="2349510"/>
            <a:ext cx="2754085" cy="27540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2799" y="1887166"/>
            <a:ext cx="7183337" cy="4533089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900" b="1" dirty="0">
                <a:solidFill>
                  <a:srgbClr val="215968"/>
                </a:solidFill>
                <a:latin typeface="Arial" charset="0"/>
              </a:rPr>
              <a:t>Workforce Development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rgbClr val="215968"/>
                </a:solidFill>
                <a:latin typeface="Arial" charset="0"/>
              </a:rPr>
              <a:t>Programs to ensure that businesses have an adequate pipeline of skilled workers 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rgbClr val="215968"/>
                </a:solidFill>
                <a:latin typeface="Arial" charset="0"/>
              </a:rPr>
              <a:t>How to encourage people in your community to prepare for the jobs your businesses are creating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rgbClr val="215968"/>
                </a:solidFill>
                <a:latin typeface="Arial" charset="0"/>
              </a:rPr>
              <a:t>Attracting and retaining talent in your community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rgbClr val="215968"/>
                </a:solidFill>
                <a:latin typeface="Arial" charset="0"/>
              </a:rPr>
              <a:t>How to use federal programs to meet your workforce objectives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000" dirty="0">
              <a:solidFill>
                <a:srgbClr val="215968"/>
              </a:solidFill>
              <a:latin typeface="Arial" charset="0"/>
            </a:endParaRP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000" dirty="0">
              <a:solidFill>
                <a:srgbClr val="215968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>
              <a:solidFill>
                <a:srgbClr val="215968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2400" dirty="0">
              <a:solidFill>
                <a:srgbClr val="21596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7713E-1842-454B-9F87-2326EBC1B89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9600" y="594354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function</a:t>
            </a:r>
          </a:p>
        </p:txBody>
      </p:sp>
      <p:pic>
        <p:nvPicPr>
          <p:cNvPr id="29698" name="Picture 2" descr="http://www.americaninsurancemgmt.com/images/workers-comp-insurance.v141239349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478" y="2718789"/>
            <a:ext cx="4030810" cy="1600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72732"/>
            <a:ext cx="10972800" cy="1143000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Key function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7232" y="2017529"/>
            <a:ext cx="5936487" cy="3733800"/>
          </a:xfrm>
        </p:spPr>
        <p:txBody>
          <a:bodyPr anchor="ctr">
            <a:normAutofit lnSpcReduction="10000"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dirty="0">
                <a:solidFill>
                  <a:srgbClr val="215968"/>
                </a:solidFill>
                <a:latin typeface="Arial" charset="0"/>
              </a:rPr>
              <a:t>Real Estate Development and Reuse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  <a:latin typeface="Arial" charset="0"/>
              </a:rPr>
              <a:t>Building new facilities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  <a:latin typeface="Arial" charset="0"/>
              </a:rPr>
              <a:t>Using and rehabilitating existing buildings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  <a:latin typeface="Arial" charset="0"/>
              </a:rPr>
              <a:t>Successfully dealing with contaminated properties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7713E-1842-454B-9F87-2326EBC1B89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8674" name="Picture 2" descr="https://upload.wikimedia.org/wikipedia/commons/5/50/JacksonT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8000" contrast="16000"/>
          </a:blip>
          <a:srcRect/>
          <a:stretch>
            <a:fillRect/>
          </a:stretch>
        </p:blipFill>
        <p:spPr bwMode="auto">
          <a:xfrm>
            <a:off x="6787172" y="2033993"/>
            <a:ext cx="5100769" cy="3829051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Why this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131" y="1775916"/>
            <a:ext cx="8832715" cy="428017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</a:rPr>
              <a:t>Local leadership = critical factor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</a:rPr>
              <a:t>Local leaders can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solidFill>
                  <a:srgbClr val="215968"/>
                </a:solidFill>
              </a:rPr>
              <a:t>Raise awareness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solidFill>
                  <a:srgbClr val="215968"/>
                </a:solidFill>
              </a:rPr>
              <a:t>Help develop and communicate a common vision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solidFill>
                  <a:srgbClr val="215968"/>
                </a:solidFill>
              </a:rPr>
              <a:t>Inspire your community to act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solidFill>
                  <a:srgbClr val="215968"/>
                </a:solidFill>
              </a:rPr>
              <a:t>Provide the right level of resources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solidFill>
                  <a:srgbClr val="215968"/>
                </a:solidFill>
              </a:rPr>
              <a:t>Impact the climate for doing business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2641" y="1789889"/>
            <a:ext cx="5941059" cy="4846040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900" b="1" dirty="0">
                <a:solidFill>
                  <a:srgbClr val="215968"/>
                </a:solidFill>
                <a:latin typeface="Arial" charset="0"/>
              </a:rPr>
              <a:t>Economic Development Finance</a:t>
            </a:r>
          </a:p>
          <a:p>
            <a:pPr marL="625475" lvl="1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rgbClr val="215968"/>
                </a:solidFill>
                <a:latin typeface="Arial" charset="0"/>
              </a:rPr>
              <a:t>Evaluating deals</a:t>
            </a:r>
          </a:p>
          <a:p>
            <a:pPr marL="625475" lvl="1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rgbClr val="215968"/>
                </a:solidFill>
                <a:latin typeface="Arial" charset="0"/>
              </a:rPr>
              <a:t>Providing gap financing to enable good projects to move forward</a:t>
            </a:r>
          </a:p>
          <a:p>
            <a:pPr marL="625475" lvl="1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rgbClr val="215968"/>
                </a:solidFill>
                <a:latin typeface="Arial" charset="0"/>
              </a:rPr>
              <a:t>How to use finance and loan programs to meet your development goals</a:t>
            </a:r>
          </a:p>
          <a:p>
            <a:pPr marL="625475" lvl="1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000" dirty="0">
              <a:solidFill>
                <a:srgbClr val="215968"/>
              </a:solidFill>
              <a:latin typeface="Arial" charset="0"/>
            </a:endParaRPr>
          </a:p>
          <a:p>
            <a:pPr lvl="1">
              <a:spcAft>
                <a:spcPts val="1200"/>
              </a:spcAft>
              <a:buNone/>
            </a:pPr>
            <a:endParaRPr lang="en-US" sz="2400" dirty="0">
              <a:solidFill>
                <a:srgbClr val="21596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7713E-1842-454B-9F87-2326EBC1B89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4173"/>
            <a:ext cx="10972800" cy="889529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Key function</a:t>
            </a:r>
          </a:p>
        </p:txBody>
      </p:sp>
      <p:pic>
        <p:nvPicPr>
          <p:cNvPr id="9" name="Picture 8" descr="succeeding-in-fin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534" y="1769743"/>
            <a:ext cx="5204464" cy="260223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67711"/>
            <a:ext cx="6280679" cy="417365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dirty="0">
                <a:solidFill>
                  <a:srgbClr val="215968"/>
                </a:solidFill>
                <a:latin typeface="Arial" charset="0"/>
              </a:rPr>
              <a:t>Neighborhood Development Strategies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  <a:latin typeface="Arial" charset="0"/>
              </a:rPr>
              <a:t>Understanding the neighborhood economy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  <a:latin typeface="Arial" charset="0"/>
              </a:rPr>
              <a:t>Tools to revitalize distressed communities that are struggling with vacant and blighted buildings</a:t>
            </a:r>
          </a:p>
          <a:p>
            <a:pPr marL="225425" lvl="1" indent="-225425"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dirty="0">
              <a:solidFill>
                <a:srgbClr val="215968"/>
              </a:solidFill>
              <a:latin typeface="Arial" charset="0"/>
            </a:endParaRPr>
          </a:p>
          <a:p>
            <a:endParaRPr lang="en-US" dirty="0"/>
          </a:p>
        </p:txBody>
      </p:sp>
      <p:pic>
        <p:nvPicPr>
          <p:cNvPr id="26626" name="Picture 2" descr="http://www.gannett-cdn.com/-mm-/cec68271fe3261f6e6edf1ba792da309aaa925bc/c=0-0-3257-2448&amp;r=x404&amp;c=534x401/local/-/media/JacksonTN/2014/08/08/-jtnbrd07-17-2014jacksonsun1a00320140716imgjs-0717-blurton-01.j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7364574" y="2177022"/>
            <a:ext cx="4141787" cy="3110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function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5881"/>
            <a:ext cx="7323666" cy="4465481"/>
          </a:xfrm>
        </p:spPr>
        <p:txBody>
          <a:bodyPr>
            <a:normAutofit fontScale="92500" lnSpcReduction="10000"/>
          </a:bodyPr>
          <a:lstStyle/>
          <a:p>
            <a:pPr marL="225425" lvl="1" indent="-225425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500" b="1" dirty="0">
                <a:solidFill>
                  <a:srgbClr val="215968"/>
                </a:solidFill>
                <a:latin typeface="Arial" charset="0"/>
              </a:rPr>
              <a:t>Economic Resiliency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rgbClr val="215968"/>
                </a:solidFill>
                <a:latin typeface="Arial" charset="0"/>
              </a:rPr>
              <a:t>How quickly your community can recover from natural or manmade crises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rgbClr val="215968"/>
                </a:solidFill>
                <a:latin typeface="Arial" charset="0"/>
              </a:rPr>
              <a:t>Programs you can put in place to help your businesses survive and people remain employed after an event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Long-term strategy:  Is your economy diverse or solely dependent on one or two industries?</a:t>
            </a:r>
          </a:p>
          <a:p>
            <a:pPr marL="625475" lvl="2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000" dirty="0">
              <a:solidFill>
                <a:srgbClr val="215968"/>
              </a:solidFill>
              <a:latin typeface="Arial" charset="0"/>
            </a:endParaRPr>
          </a:p>
          <a:p>
            <a:endParaRPr lang="en-US" dirty="0"/>
          </a:p>
        </p:txBody>
      </p:sp>
      <p:pic>
        <p:nvPicPr>
          <p:cNvPr id="4" name="Picture 3" descr="iStock_000041622274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828" y="2114549"/>
            <a:ext cx="2944083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0653" y="910206"/>
            <a:ext cx="11181347" cy="685800"/>
          </a:xfrm>
        </p:spPr>
        <p:txBody>
          <a:bodyPr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i="1" dirty="0">
                <a:solidFill>
                  <a:schemeClr val="accent2"/>
                </a:solidFill>
              </a:rPr>
              <a:t>Who are your partners in economic development?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084996" y="1805447"/>
            <a:ext cx="11785600" cy="44196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</a:rPr>
              <a:t>Chambers of commerce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</a:rPr>
              <a:t>Universities and community colleges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</a:rPr>
              <a:t>Industry associations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</a:rPr>
              <a:t>Neighborhood groups and residents 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</a:rPr>
              <a:t>Utilities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</a:rPr>
              <a:t>Financial institutions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</a:rPr>
              <a:t>Federal, state, and regional economic development organizations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21596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7713E-1842-454B-9F87-2326EBC1B89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6386" name="Picture 2" descr="http://tlmae.com/wp-content/uploads/2015/09/Chamber-Building_001-RESIZED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796" y="1930399"/>
            <a:ext cx="4489684" cy="2997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686" y="859646"/>
            <a:ext cx="9667965" cy="731838"/>
          </a:xfrm>
        </p:spPr>
        <p:txBody>
          <a:bodyPr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Federal Government Resources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1330960" y="1787427"/>
            <a:ext cx="9667965" cy="4191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US" sz="2800" b="1" dirty="0">
                <a:solidFill>
                  <a:srgbClr val="215968"/>
                </a:solidFill>
              </a:rPr>
              <a:t>Department of Agriculture</a:t>
            </a:r>
          </a:p>
          <a:p>
            <a:pPr marL="625475" lvl="1" indent="-225425">
              <a:buFont typeface="Arial" pitchFamily="34" charset="0"/>
              <a:buChar char="•"/>
            </a:pPr>
            <a:r>
              <a:rPr lang="en-US" sz="2200" dirty="0">
                <a:solidFill>
                  <a:srgbClr val="215968"/>
                </a:solidFill>
              </a:rPr>
              <a:t>Rural Business Cooperative Services</a:t>
            </a:r>
          </a:p>
          <a:p>
            <a:pPr marL="625475" lvl="1" indent="-225425">
              <a:buFont typeface="Arial" pitchFamily="34" charset="0"/>
              <a:buChar char="•"/>
            </a:pPr>
            <a:r>
              <a:rPr lang="en-US" sz="2200" dirty="0">
                <a:solidFill>
                  <a:srgbClr val="215968"/>
                </a:solidFill>
              </a:rPr>
              <a:t>Office of Community Development</a:t>
            </a:r>
          </a:p>
          <a:p>
            <a:pPr marL="625475" lvl="1" indent="-225425">
              <a:buFont typeface="Arial" pitchFamily="34" charset="0"/>
              <a:buChar char="•"/>
            </a:pPr>
            <a:r>
              <a:rPr lang="en-US" sz="2200" dirty="0">
                <a:solidFill>
                  <a:srgbClr val="215968"/>
                </a:solidFill>
              </a:rPr>
              <a:t>Economic Research Services</a:t>
            </a:r>
          </a:p>
          <a:p>
            <a:pPr marL="225425" indent="-225425" eaLnBrk="1" hangingPunct="1">
              <a:buFont typeface="Arial" pitchFamily="34" charset="0"/>
              <a:buChar char="•"/>
            </a:pPr>
            <a:endParaRPr lang="en-US" sz="800" dirty="0">
              <a:solidFill>
                <a:srgbClr val="215968"/>
              </a:solidFill>
            </a:endParaRPr>
          </a:p>
          <a:p>
            <a:pPr eaLnBrk="1" hangingPunct="1">
              <a:buNone/>
            </a:pPr>
            <a:r>
              <a:rPr lang="en-US" sz="2800" b="1" dirty="0">
                <a:solidFill>
                  <a:srgbClr val="215968"/>
                </a:solidFill>
              </a:rPr>
              <a:t>Department of Commerce</a:t>
            </a:r>
          </a:p>
          <a:p>
            <a:pPr marL="400050" lvl="2" indent="0">
              <a:buFont typeface="Arial" pitchFamily="34" charset="0"/>
              <a:buChar char="•"/>
            </a:pPr>
            <a:r>
              <a:rPr lang="en-US" sz="2200" dirty="0">
                <a:solidFill>
                  <a:srgbClr val="215968"/>
                </a:solidFill>
              </a:rPr>
              <a:t> </a:t>
            </a:r>
            <a:r>
              <a:rPr lang="en-US" sz="2200" b="1" dirty="0">
                <a:solidFill>
                  <a:srgbClr val="215968"/>
                </a:solidFill>
              </a:rPr>
              <a:t>Economic Development Administration</a:t>
            </a:r>
          </a:p>
          <a:p>
            <a:pPr marL="400050" lvl="2" indent="0">
              <a:buFont typeface="Arial" pitchFamily="34" charset="0"/>
              <a:buChar char="•"/>
            </a:pPr>
            <a:r>
              <a:rPr lang="en-US" sz="2200" dirty="0">
                <a:solidFill>
                  <a:srgbClr val="215968"/>
                </a:solidFill>
              </a:rPr>
              <a:t> Minority Business Development Agency</a:t>
            </a:r>
          </a:p>
          <a:p>
            <a:pPr marL="400050" lvl="2" indent="0">
              <a:buFont typeface="Arial" pitchFamily="34" charset="0"/>
              <a:buChar char="•"/>
            </a:pPr>
            <a:r>
              <a:rPr lang="en-US" sz="2200" dirty="0">
                <a:solidFill>
                  <a:srgbClr val="215968"/>
                </a:solidFill>
              </a:rPr>
              <a:t> Trade Adjustment Assistance Centers (TAACS)</a:t>
            </a:r>
          </a:p>
          <a:p>
            <a:pPr marL="400050" lvl="2" indent="0">
              <a:buFont typeface="Arial" pitchFamily="34" charset="0"/>
              <a:buChar char="•"/>
            </a:pPr>
            <a:r>
              <a:rPr lang="en-US" sz="2200" dirty="0">
                <a:solidFill>
                  <a:srgbClr val="215968"/>
                </a:solidFill>
              </a:rPr>
              <a:t> </a:t>
            </a:r>
            <a:r>
              <a:rPr lang="en-US" sz="2200" dirty="0" err="1">
                <a:solidFill>
                  <a:srgbClr val="215968"/>
                </a:solidFill>
              </a:rPr>
              <a:t>SelectUSA</a:t>
            </a:r>
            <a:endParaRPr lang="en-US" sz="2200" dirty="0">
              <a:solidFill>
                <a:srgbClr val="21596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7713E-1842-454B-9F87-2326EBC1B89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529" y="1880585"/>
            <a:ext cx="1869349" cy="1287774"/>
          </a:xfrm>
          <a:prstGeom prst="rect">
            <a:avLst/>
          </a:prstGeom>
        </p:spPr>
      </p:pic>
      <p:pic>
        <p:nvPicPr>
          <p:cNvPr id="7" name="Picture 6" descr="eda_head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176" y="4230514"/>
            <a:ext cx="2504667" cy="8875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72283"/>
            <a:ext cx="10972800" cy="1143000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Federal Government Resources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54324"/>
            <a:ext cx="11176000" cy="4495800"/>
          </a:xfrm>
        </p:spPr>
        <p:txBody>
          <a:bodyPr anchor="ctr"/>
          <a:lstStyle/>
          <a:p>
            <a:pPr>
              <a:spcBef>
                <a:spcPts val="0"/>
              </a:spcBef>
              <a:buNone/>
            </a:pPr>
            <a:r>
              <a:rPr lang="en-US" sz="2800" b="1" dirty="0">
                <a:solidFill>
                  <a:srgbClr val="215968"/>
                </a:solidFill>
              </a:rPr>
              <a:t>Department of Housing and Urban Development </a:t>
            </a:r>
          </a:p>
          <a:p>
            <a:pPr marL="625475" lvl="2" indent="-225425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rgbClr val="215968"/>
                </a:solidFill>
              </a:rPr>
              <a:t>Community Development Block Grant Program</a:t>
            </a:r>
          </a:p>
          <a:p>
            <a:pPr marL="625475" lvl="2" indent="-225425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rgbClr val="215968"/>
                </a:solidFill>
              </a:rPr>
              <a:t>HUD Disaster Recovery</a:t>
            </a:r>
            <a:endParaRPr lang="en-US" sz="400" dirty="0">
              <a:solidFill>
                <a:srgbClr val="215968"/>
              </a:solidFill>
            </a:endParaRP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</a:pPr>
            <a:endParaRPr lang="en-US" sz="800" dirty="0">
              <a:solidFill>
                <a:srgbClr val="215968"/>
              </a:solidFill>
            </a:endParaRPr>
          </a:p>
          <a:p>
            <a:pPr eaLnBrk="1" hangingPunct="1">
              <a:spcBef>
                <a:spcPts val="0"/>
              </a:spcBef>
              <a:buNone/>
            </a:pPr>
            <a:endParaRPr lang="en-US" sz="2800" b="1" dirty="0">
              <a:solidFill>
                <a:srgbClr val="215968"/>
              </a:solidFill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215968"/>
                </a:solidFill>
              </a:rPr>
              <a:t>Small Business Administration</a:t>
            </a:r>
          </a:p>
          <a:p>
            <a:pPr marL="625475" lvl="2" indent="-225425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rgbClr val="215968"/>
                </a:solidFill>
              </a:rPr>
              <a:t>Numerous financial assistance programs</a:t>
            </a:r>
          </a:p>
          <a:p>
            <a:pPr marL="625475" lvl="2" indent="-225425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rgbClr val="215968"/>
                </a:solidFill>
              </a:rPr>
              <a:t>SBDC and technical assistance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7713E-1842-454B-9F87-2326EBC1B89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4" descr="HUD_se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787" y="2210281"/>
            <a:ext cx="1971948" cy="1849687"/>
          </a:xfrm>
          <a:prstGeom prst="rect">
            <a:avLst/>
          </a:prstGeom>
        </p:spPr>
      </p:pic>
      <p:pic>
        <p:nvPicPr>
          <p:cNvPr id="6" name="Picture 5" descr="SBA color logo offical Aug 2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024" y="4600989"/>
            <a:ext cx="2234614" cy="9855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1049312"/>
            <a:ext cx="8416925" cy="920646"/>
          </a:xfrm>
        </p:spPr>
        <p:txBody>
          <a:bodyPr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Private Sector in 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7713E-1842-454B-9F87-2326EBC1B89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24392" y="2008683"/>
            <a:ext cx="10668000" cy="407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215968"/>
                </a:solidFill>
              </a:rPr>
              <a:t>ROI: Must receive a return on investment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assist with capital and technical assistance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take an active or a silent investor role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</a:rPr>
              <a:t>May see community participation as a way to reduce risk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</a:rPr>
              <a:t> May partner when interests converge – such as workforce  development or creating a healthy business climate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34" y="808754"/>
            <a:ext cx="8425796" cy="1589671"/>
          </a:xfrm>
        </p:spPr>
        <p:txBody>
          <a:bodyPr>
            <a:noAutofit/>
          </a:bodyPr>
          <a:lstStyle/>
          <a:p>
            <a:r>
              <a:rPr lang="en-US" dirty="0"/>
              <a:t>What local leaders need to know to champion 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925" y="2473376"/>
            <a:ext cx="9059817" cy="375089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</a:rPr>
              <a:t>Understand the core functions of economic development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</a:rPr>
              <a:t>Know what successful economic development looks like and how to measure its effectiveness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</a:rPr>
              <a:t>Understand trends and how to respond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</a:rPr>
              <a:t>Bring local commitment to help transform communities and your economy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en-US" sz="28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wingsweb.org/resource/resmgr/images/quotation_mark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03446" y="2996953"/>
            <a:ext cx="1376036" cy="792087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 leaders are ethical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980109"/>
            <a:ext cx="3449498" cy="3880773"/>
          </a:xfrm>
          <a:solidFill>
            <a:srgbClr val="FFFFFF">
              <a:alpha val="2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800" dirty="0">
                <a:solidFill>
                  <a:srgbClr val="215968"/>
                </a:solidFill>
              </a:rPr>
              <a:t>If ethics are poor at the top, that behavior is copied down through the organization.</a:t>
            </a:r>
          </a:p>
          <a:p>
            <a:pPr marL="0" indent="0" algn="r">
              <a:buNone/>
              <a:defRPr/>
            </a:pPr>
            <a:endParaRPr lang="en-US" sz="2800" dirty="0">
              <a:solidFill>
                <a:srgbClr val="215968"/>
              </a:solidFill>
            </a:endParaRPr>
          </a:p>
          <a:p>
            <a:pPr marL="0" indent="0" algn="r">
              <a:buNone/>
              <a:defRPr/>
            </a:pPr>
            <a:r>
              <a:rPr lang="en-US" sz="2000" dirty="0">
                <a:solidFill>
                  <a:srgbClr val="215968"/>
                </a:solidFill>
              </a:rPr>
              <a:t>Robert </a:t>
            </a:r>
            <a:r>
              <a:rPr lang="en-US" sz="2000" dirty="0" err="1">
                <a:solidFill>
                  <a:srgbClr val="215968"/>
                </a:solidFill>
              </a:rPr>
              <a:t>Noyce</a:t>
            </a:r>
            <a:endParaRPr lang="en-US" sz="2000" dirty="0">
              <a:solidFill>
                <a:srgbClr val="215968"/>
              </a:solidFill>
            </a:endParaRPr>
          </a:p>
          <a:p>
            <a:pPr marL="0" indent="0" algn="r">
              <a:buNone/>
              <a:defRPr/>
            </a:pPr>
            <a:r>
              <a:rPr lang="en-US" sz="2000" dirty="0">
                <a:solidFill>
                  <a:srgbClr val="215968"/>
                </a:solidFill>
              </a:rPr>
              <a:t>inventor of the silicon chip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4156C-AB1B-4792-950C-AEC096CA0E8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419800"/>
              </p:ext>
            </p:extLst>
          </p:nvPr>
        </p:nvGraphicFramePr>
        <p:xfrm>
          <a:off x="3380873" y="1455820"/>
          <a:ext cx="8257674" cy="4974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80" y="492033"/>
            <a:ext cx="9875741" cy="13208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2"/>
                </a:solidFill>
              </a:rPr>
              <a:t>Homework from this session:</a:t>
            </a:r>
            <a:br>
              <a:rPr lang="en-US" dirty="0"/>
            </a:br>
            <a:r>
              <a:rPr lang="en-US" sz="5300" dirty="0"/>
              <a:t>What is your ED “to do”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587" y="1471607"/>
            <a:ext cx="9361736" cy="4209666"/>
          </a:xfrm>
        </p:spPr>
        <p:txBody>
          <a:bodyPr>
            <a:noAutofit/>
          </a:bodyPr>
          <a:lstStyle/>
          <a:p>
            <a:pPr lvl="2">
              <a:buNone/>
            </a:pPr>
            <a:endParaRPr lang="en-US" dirty="0"/>
          </a:p>
          <a:p>
            <a:pPr marL="3429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</a:rPr>
              <a:t>Make sure there’s capacity and partnerships to perform economic development activities</a:t>
            </a:r>
          </a:p>
          <a:p>
            <a:pPr marL="3429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</a:rPr>
              <a:t>What are your community’s assets and priorities for economic development?  </a:t>
            </a:r>
          </a:p>
          <a:p>
            <a:pPr marL="3429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</a:rPr>
              <a:t>What is your own role in economic recovery / economic development?</a:t>
            </a:r>
          </a:p>
          <a:p>
            <a:pPr lvl="2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76956" y="5614875"/>
            <a:ext cx="2368447" cy="9346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9134" y="517124"/>
            <a:ext cx="9919462" cy="148677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1"/>
                </a:solidFill>
                <a:latin typeface="+mj-lt"/>
              </a:rPr>
              <a:t>About the International Economic Development Council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7713E-1842-454B-9F87-2326EBC1B89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37634" y="2219614"/>
            <a:ext cx="7755823" cy="4121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215968"/>
                </a:solidFill>
              </a:rPr>
              <a:t>World’s largest, oldest organization for economic development with 5,000+ members and network of 30,000+</a:t>
            </a:r>
          </a:p>
          <a:p>
            <a:pPr marL="0" indent="0">
              <a:buNone/>
            </a:pPr>
            <a:endParaRPr lang="en-US" sz="2000" dirty="0">
              <a:solidFill>
                <a:srgbClr val="215968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215968"/>
                </a:solidFill>
              </a:rPr>
              <a:t>Major emphasis is U.S. and Canada</a:t>
            </a:r>
          </a:p>
          <a:p>
            <a:pPr marL="0" indent="0">
              <a:buNone/>
            </a:pPr>
            <a:endParaRPr lang="en-US" sz="2000" dirty="0">
              <a:solidFill>
                <a:srgbClr val="215968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215968"/>
                </a:solidFill>
              </a:rPr>
              <a:t>Mission is to help people involved in economic development at all levels to do the jobs more effectively</a:t>
            </a:r>
          </a:p>
          <a:p>
            <a:pPr marL="0" indent="0">
              <a:buNone/>
            </a:pPr>
            <a:endParaRPr lang="en-US" sz="2000" dirty="0">
              <a:solidFill>
                <a:srgbClr val="215968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215968"/>
                </a:solidFill>
              </a:rPr>
              <a:t>When we succeed, economic developers help improve the quality of life in their communities</a:t>
            </a:r>
          </a:p>
          <a:p>
            <a:pPr marL="0" indent="0">
              <a:buNone/>
            </a:pPr>
            <a:endParaRPr lang="en-US" sz="2000" dirty="0">
              <a:solidFill>
                <a:srgbClr val="215968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215968"/>
                </a:solidFill>
              </a:rPr>
              <a:t>Large portfolio of communities we are helping recover from disasters, with a volunteer-based program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808" y="623943"/>
            <a:ext cx="8033414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Volunteer deployment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90" y="1385943"/>
            <a:ext cx="3504952" cy="2336635"/>
          </a:xfrm>
        </p:spPr>
      </p:pic>
      <p:pic>
        <p:nvPicPr>
          <p:cNvPr id="5" name="Picture 4" descr="deepwater_1801346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4724" y="1395013"/>
            <a:ext cx="3722731" cy="232970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378193" y="3758571"/>
            <a:ext cx="7380331" cy="247452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r>
              <a:rPr lang="en-US" dirty="0"/>
              <a:t>Economic recovery and resiliency initiative began with Post Hurricane Katrina (2005-2008), followed by the Deepwater Horizon – Oil Spill and continuously after many disasters since that time</a:t>
            </a:r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r>
              <a:rPr lang="en-US" dirty="0"/>
              <a:t>U.S. Economic Development Administration and its regional offices have been key partners, funding much of IEDC’s work, along with private donations from companies and individuals</a:t>
            </a:r>
          </a:p>
        </p:txBody>
      </p:sp>
    </p:spTree>
    <p:extLst>
      <p:ext uri="{BB962C8B-B14F-4D97-AF65-F5344CB8AC3E}">
        <p14:creationId xmlns:p14="http://schemas.microsoft.com/office/powerpoint/2010/main" val="99266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95" y="416952"/>
            <a:ext cx="6883148" cy="107722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Volunteer locations since Katrina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3252" t="6530" b="933"/>
          <a:stretch>
            <a:fillRect/>
          </a:stretch>
        </p:blipFill>
        <p:spPr bwMode="auto">
          <a:xfrm>
            <a:off x="2722661" y="1269417"/>
            <a:ext cx="6701038" cy="435247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62821" y="5703528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This map is already out of date and shows only mainland U.S. locations prior to the 2017 hurricane deployments</a:t>
            </a:r>
          </a:p>
        </p:txBody>
      </p:sp>
    </p:spTree>
    <p:extLst>
      <p:ext uri="{BB962C8B-B14F-4D97-AF65-F5344CB8AC3E}">
        <p14:creationId xmlns:p14="http://schemas.microsoft.com/office/powerpoint/2010/main" val="232790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52" y="322731"/>
            <a:ext cx="5968748" cy="1077229"/>
          </a:xfrm>
        </p:spPr>
        <p:txBody>
          <a:bodyPr>
            <a:normAutofit fontScale="90000"/>
          </a:bodyPr>
          <a:lstStyle/>
          <a:p>
            <a:r>
              <a:rPr lang="en-US" dirty="0"/>
              <a:t>Who are the volunteers?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616" y="1921135"/>
            <a:ext cx="9412941" cy="4495800"/>
          </a:xfrm>
        </p:spPr>
        <p:txBody>
          <a:bodyPr>
            <a:noAutofit/>
          </a:bodyPr>
          <a:lstStyle/>
          <a:p>
            <a:r>
              <a:rPr lang="en-US" sz="1600" dirty="0"/>
              <a:t>Generally, economic developers who have experienced their own disasters or want to lend specific expertise to help others</a:t>
            </a:r>
          </a:p>
          <a:p>
            <a:r>
              <a:rPr lang="en-US" sz="1600" dirty="0"/>
              <a:t>Typically 10 - 40 years of experience – often at top management level</a:t>
            </a:r>
          </a:p>
          <a:p>
            <a:r>
              <a:rPr lang="en-US" sz="1600" dirty="0"/>
              <a:t>Many are Certified Economic Developers (CEcD) or business executives</a:t>
            </a:r>
          </a:p>
          <a:p>
            <a:r>
              <a:rPr lang="en-US" sz="1600" dirty="0"/>
              <a:t>Subject matter experts in disasters, issues, specific aspects of economic development: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Business retention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Entrepreneurship and small business issues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Economic development finance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Marketing and attraction of businesses, industries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Strategic economic development planning, comprehensive infrastructure planning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Revitalization, redevelopment of distressed areas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Workforce development and the wide range of issues this encompasses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Specific industries – from agriculture to tourism, advanced manufacturing, technology, etc.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Housing issues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How to use the wide range of federal and state programs after disasters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378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82272"/>
            <a:ext cx="10363200" cy="4114800"/>
          </a:xfrm>
        </p:spPr>
        <p:txBody>
          <a:bodyPr anchor="ctr">
            <a:normAutofit/>
          </a:bodyPr>
          <a:lstStyle/>
          <a:p>
            <a:pPr eaLnBrk="1" hangingPunct="1">
              <a:buSzPct val="100000"/>
              <a:buNone/>
            </a:pPr>
            <a:r>
              <a:rPr lang="en-US" sz="6000" dirty="0">
                <a:solidFill>
                  <a:srgbClr val="215968"/>
                </a:solidFill>
              </a:rPr>
              <a:t>Overview of Economic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7713E-1842-454B-9F87-2326EBC1B89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50326" cy="1320800"/>
          </a:xfrm>
        </p:spPr>
        <p:txBody>
          <a:bodyPr>
            <a:noAutofit/>
          </a:bodyPr>
          <a:lstStyle/>
          <a:p>
            <a:r>
              <a:rPr lang="en-US" dirty="0"/>
              <a:t>What is Economic Development?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713E-1842-454B-9F87-2326EBC1B89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3855" y="1770394"/>
            <a:ext cx="877434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2542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</a:rPr>
              <a:t>A program, group of programs, or activities that seeks to improve the economic well-being and quality of life for a community by creating and/or retaining jobs that facilitate growth and provide a stable tax base.</a:t>
            </a:r>
          </a:p>
          <a:p>
            <a:pPr lvl="1" indent="-22542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215968"/>
                </a:solidFill>
              </a:rPr>
              <a:t>The creation, retention, and expansion of jobs, development of the tax base, and enhancement of wealth.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10668000" cy="1143000"/>
          </a:xfrm>
        </p:spPr>
        <p:txBody>
          <a:bodyPr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dirty="0"/>
              <a:t>An economically healthy community...</a:t>
            </a:r>
          </a:p>
        </p:txBody>
      </p:sp>
      <p:grpSp>
        <p:nvGrpSpPr>
          <p:cNvPr id="2" name="Group 27"/>
          <p:cNvGrpSpPr/>
          <p:nvPr/>
        </p:nvGrpSpPr>
        <p:grpSpPr>
          <a:xfrm>
            <a:off x="770709" y="2416628"/>
            <a:ext cx="9892375" cy="3222171"/>
            <a:chOff x="248736" y="3276600"/>
            <a:chExt cx="8449941" cy="3429000"/>
          </a:xfrm>
        </p:grpSpPr>
        <p:pic>
          <p:nvPicPr>
            <p:cNvPr id="9" name="Picture 8" descr="personal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58000" y="3276600"/>
              <a:ext cx="1828800" cy="2007902"/>
            </a:xfrm>
            <a:prstGeom prst="rect">
              <a:avLst/>
            </a:prstGeom>
          </p:spPr>
        </p:pic>
        <p:pic>
          <p:nvPicPr>
            <p:cNvPr id="10" name="Picture 9" descr="exportimport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48200" y="3352800"/>
              <a:ext cx="1828800" cy="1884685"/>
            </a:xfrm>
            <a:prstGeom prst="rect">
              <a:avLst/>
            </a:prstGeom>
          </p:spPr>
        </p:pic>
        <p:pic>
          <p:nvPicPr>
            <p:cNvPr id="11" name="Picture 10" descr="income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14600" y="3657600"/>
              <a:ext cx="1828800" cy="1637817"/>
            </a:xfrm>
            <a:prstGeom prst="rect">
              <a:avLst/>
            </a:prstGeom>
          </p:spPr>
        </p:pic>
        <p:pic>
          <p:nvPicPr>
            <p:cNvPr id="12" name="Picture 11" descr="tax base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4800" y="3352800"/>
              <a:ext cx="1828800" cy="1864279"/>
            </a:xfrm>
            <a:prstGeom prst="rect">
              <a:avLst/>
            </a:prstGeom>
          </p:spPr>
        </p:pic>
        <p:grpSp>
          <p:nvGrpSpPr>
            <p:cNvPr id="3" name="Group 15"/>
            <p:cNvGrpSpPr/>
            <p:nvPr/>
          </p:nvGrpSpPr>
          <p:grpSpPr>
            <a:xfrm>
              <a:off x="248736" y="5410200"/>
              <a:ext cx="1965045" cy="1295400"/>
              <a:chOff x="4129" y="1435826"/>
              <a:chExt cx="1965045" cy="72903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129" y="1435826"/>
                <a:ext cx="1965045" cy="72903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ectangle 26"/>
              <p:cNvSpPr/>
              <p:nvPr/>
            </p:nvSpPr>
            <p:spPr>
              <a:xfrm>
                <a:off x="4129" y="1435826"/>
                <a:ext cx="1965045" cy="7290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06680" bIns="0" numCol="1" spcCol="1270" anchor="ctr" anchorCtr="0">
                <a:noAutofit/>
              </a:bodyPr>
              <a:lstStyle/>
              <a:p>
                <a:pPr lvl="0" algn="ctr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2000" b="1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as a sustainable tax base.</a:t>
                </a:r>
              </a:p>
            </p:txBody>
          </p:sp>
        </p:grpSp>
        <p:grpSp>
          <p:nvGrpSpPr>
            <p:cNvPr id="4" name="Group 16"/>
            <p:cNvGrpSpPr/>
            <p:nvPr/>
          </p:nvGrpSpPr>
          <p:grpSpPr>
            <a:xfrm>
              <a:off x="2410368" y="5410200"/>
              <a:ext cx="1965045" cy="1295400"/>
              <a:chOff x="2165761" y="1435826"/>
              <a:chExt cx="1965045" cy="72903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165761" y="1435826"/>
                <a:ext cx="1965045" cy="72903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Rectangle 24"/>
              <p:cNvSpPr/>
              <p:nvPr/>
            </p:nvSpPr>
            <p:spPr>
              <a:xfrm>
                <a:off x="2165761" y="1435826"/>
                <a:ext cx="1965045" cy="7290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06680" bIns="0" numCol="1" spcCol="1270" anchor="ctr" anchorCtr="0">
                <a:noAutofit/>
              </a:bodyPr>
              <a:lstStyle/>
              <a:p>
                <a:pPr lvl="0" algn="ctr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Meets needs with income.</a:t>
                </a:r>
              </a:p>
            </p:txBody>
          </p:sp>
        </p:grpSp>
        <p:grpSp>
          <p:nvGrpSpPr>
            <p:cNvPr id="5" name="Group 17"/>
            <p:cNvGrpSpPr/>
            <p:nvPr/>
          </p:nvGrpSpPr>
          <p:grpSpPr>
            <a:xfrm>
              <a:off x="4572000" y="5410200"/>
              <a:ext cx="1965045" cy="1295400"/>
              <a:chOff x="4327393" y="1435826"/>
              <a:chExt cx="1965045" cy="72903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327393" y="1435826"/>
                <a:ext cx="1965045" cy="72903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ectangle 22"/>
              <p:cNvSpPr/>
              <p:nvPr/>
            </p:nvSpPr>
            <p:spPr>
              <a:xfrm>
                <a:off x="4327393" y="1435826"/>
                <a:ext cx="1965045" cy="7290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06680" bIns="0" numCol="1" spcCol="1270" anchor="ctr" anchorCtr="0">
                <a:noAutofit/>
              </a:bodyPr>
              <a:lstStyle/>
              <a:p>
                <a:pPr lvl="0" algn="ctr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2000" b="1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xports goods &amp; services &amp; imports cash. </a:t>
                </a:r>
              </a:p>
            </p:txBody>
          </p:sp>
        </p:grpSp>
        <p:grpSp>
          <p:nvGrpSpPr>
            <p:cNvPr id="6" name="Group 18"/>
            <p:cNvGrpSpPr/>
            <p:nvPr/>
          </p:nvGrpSpPr>
          <p:grpSpPr>
            <a:xfrm>
              <a:off x="6733632" y="5410200"/>
              <a:ext cx="1965045" cy="1295400"/>
              <a:chOff x="6489025" y="1435826"/>
              <a:chExt cx="1965045" cy="72903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489025" y="1435826"/>
                <a:ext cx="1965045" cy="72903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Rectangle 20"/>
              <p:cNvSpPr/>
              <p:nvPr/>
            </p:nvSpPr>
            <p:spPr>
              <a:xfrm>
                <a:off x="6489025" y="1435826"/>
                <a:ext cx="1965045" cy="7290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06680" bIns="0" numCol="1" spcCol="1270" anchor="ctr" anchorCtr="0">
                <a:noAutofit/>
              </a:bodyPr>
              <a:lstStyle/>
              <a:p>
                <a:pPr lvl="0" algn="ctr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Provides opportunities for personal growth.</a:t>
                </a:r>
              </a:p>
            </p:txBody>
          </p:sp>
        </p:grp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7713E-1842-454B-9F87-2326EBC1B89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1403</TotalTime>
  <Words>1373</Words>
  <Application>Microsoft Office PowerPoint</Application>
  <PresentationFormat>Widescreen</PresentationFormat>
  <Paragraphs>227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Trebuchet MS</vt:lpstr>
      <vt:lpstr>Wingdings</vt:lpstr>
      <vt:lpstr>Wingdings 3</vt:lpstr>
      <vt:lpstr>Facet</vt:lpstr>
      <vt:lpstr>Things You Should Know About Economic Development</vt:lpstr>
      <vt:lpstr>Why this workshop</vt:lpstr>
      <vt:lpstr>PowerPoint Presentation</vt:lpstr>
      <vt:lpstr>Volunteer deployment</vt:lpstr>
      <vt:lpstr>Volunteer locations since Katrina</vt:lpstr>
      <vt:lpstr>Who are the volunteers?</vt:lpstr>
      <vt:lpstr>PowerPoint Presentation</vt:lpstr>
      <vt:lpstr>What is Economic Development?</vt:lpstr>
      <vt:lpstr>An economically healthy community...</vt:lpstr>
      <vt:lpstr>PowerPoint Presentation</vt:lpstr>
      <vt:lpstr>What you need to know</vt:lpstr>
      <vt:lpstr>And more…</vt:lpstr>
      <vt:lpstr>PowerPoint Presentation</vt:lpstr>
      <vt:lpstr>Key function</vt:lpstr>
      <vt:lpstr>Key function</vt:lpstr>
      <vt:lpstr>Key function</vt:lpstr>
      <vt:lpstr>PowerPoint Presentation</vt:lpstr>
      <vt:lpstr>PowerPoint Presentation</vt:lpstr>
      <vt:lpstr>Key function</vt:lpstr>
      <vt:lpstr>Key function</vt:lpstr>
      <vt:lpstr>Key function</vt:lpstr>
      <vt:lpstr>Key function </vt:lpstr>
      <vt:lpstr>Who are your partners in economic development?</vt:lpstr>
      <vt:lpstr>Federal Government Resources</vt:lpstr>
      <vt:lpstr>Federal Government Resources</vt:lpstr>
      <vt:lpstr>The Private Sector in ED</vt:lpstr>
      <vt:lpstr>What local leaders need to know to champion ED</vt:lpstr>
      <vt:lpstr>Good leaders are ethical</vt:lpstr>
      <vt:lpstr>Homework from this session: What is your ED “to do”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Knight</dc:creator>
  <cp:lastModifiedBy>Mickie Valente</cp:lastModifiedBy>
  <cp:revision>176</cp:revision>
  <dcterms:created xsi:type="dcterms:W3CDTF">2014-09-12T02:18:09Z</dcterms:created>
  <dcterms:modified xsi:type="dcterms:W3CDTF">2018-07-27T17:58:06Z</dcterms:modified>
</cp:coreProperties>
</file>